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4"/>
  </p:notesMasterIdLst>
  <p:sldIdLst>
    <p:sldId id="256" r:id="rId2"/>
    <p:sldId id="298" r:id="rId3"/>
    <p:sldId id="258" r:id="rId4"/>
    <p:sldId id="262" r:id="rId5"/>
    <p:sldId id="300" r:id="rId6"/>
    <p:sldId id="263" r:id="rId7"/>
    <p:sldId id="299" r:id="rId8"/>
    <p:sldId id="268" r:id="rId9"/>
    <p:sldId id="267" r:id="rId10"/>
    <p:sldId id="272" r:id="rId11"/>
    <p:sldId id="273" r:id="rId12"/>
    <p:sldId id="274" r:id="rId13"/>
    <p:sldId id="275" r:id="rId14"/>
    <p:sldId id="307" r:id="rId15"/>
    <p:sldId id="308" r:id="rId16"/>
    <p:sldId id="309" r:id="rId17"/>
    <p:sldId id="277" r:id="rId18"/>
    <p:sldId id="278" r:id="rId19"/>
    <p:sldId id="279" r:id="rId20"/>
    <p:sldId id="266" r:id="rId21"/>
    <p:sldId id="31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3" r:id="rId33"/>
    <p:sldId id="303" r:id="rId34"/>
    <p:sldId id="304" r:id="rId35"/>
    <p:sldId id="305" r:id="rId36"/>
    <p:sldId id="306" r:id="rId37"/>
    <p:sldId id="294" r:id="rId38"/>
    <p:sldId id="295" r:id="rId39"/>
    <p:sldId id="296" r:id="rId40"/>
    <p:sldId id="297" r:id="rId41"/>
    <p:sldId id="292" r:id="rId42"/>
    <p:sldId id="30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107" d="100"/>
          <a:sy n="107" d="100"/>
        </p:scale>
        <p:origin x="-107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כ"ד/סיון/תשע"ה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June 11,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June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June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June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June 11,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June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June 11,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June 11,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June 11,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June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June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June 11,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404664"/>
            <a:ext cx="4824536" cy="4168874"/>
          </a:xfrm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accent1"/>
                </a:solidFill>
              </a:rPr>
              <a:t>The Population </a:t>
            </a:r>
            <a:br>
              <a:rPr lang="en-US" sz="4800" b="1" dirty="0" smtClean="0">
                <a:solidFill>
                  <a:schemeClr val="accent1"/>
                </a:solidFill>
              </a:rPr>
            </a:br>
            <a:r>
              <a:rPr lang="en-US" sz="4800" b="1" dirty="0" smtClean="0">
                <a:solidFill>
                  <a:schemeClr val="accent1"/>
                </a:solidFill>
              </a:rPr>
              <a:t>Genetics of 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>
                <a:solidFill>
                  <a:schemeClr val="accent2"/>
                </a:solidFill>
              </a:rPr>
              <a:t>Stress-Induced </a:t>
            </a:r>
            <a:br>
              <a:rPr lang="en-US" sz="4800" b="1" dirty="0" smtClean="0">
                <a:solidFill>
                  <a:schemeClr val="accent2"/>
                </a:solidFill>
              </a:rPr>
            </a:br>
            <a:r>
              <a:rPr lang="en-US" sz="4800" b="1" dirty="0" smtClean="0">
                <a:solidFill>
                  <a:schemeClr val="accent2"/>
                </a:solidFill>
              </a:rPr>
              <a:t>Mutagenesis</a:t>
            </a:r>
            <a:endParaRPr lang="he-IL" sz="48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4725144"/>
            <a:ext cx="4536504" cy="1796752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800" dirty="0" err="1" smtClean="0">
                <a:solidFill>
                  <a:schemeClr val="tx1"/>
                </a:solidFill>
              </a:rPr>
              <a:t>Yoav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smtClean="0">
                <a:solidFill>
                  <a:schemeClr val="tx1"/>
                </a:solidFill>
              </a:rPr>
              <a:t>Ram</a:t>
            </a:r>
            <a:endParaRPr lang="en-US" sz="38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2500" dirty="0" smtClean="0">
                <a:solidFill>
                  <a:schemeClr val="tx1"/>
                </a:solidFill>
              </a:rPr>
              <a:t>Hadany </a:t>
            </a:r>
            <a:r>
              <a:rPr lang="en-US" sz="2500" dirty="0" smtClean="0">
                <a:solidFill>
                  <a:schemeClr val="tx1"/>
                </a:solidFill>
              </a:rPr>
              <a:t>Lab </a:t>
            </a:r>
          </a:p>
          <a:p>
            <a:pPr algn="l" rtl="0"/>
            <a:r>
              <a:rPr lang="en-US" sz="2500" dirty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r>
              <a:rPr lang="en-US" sz="2500" dirty="0">
                <a:solidFill>
                  <a:schemeClr val="tx1"/>
                </a:solidFill>
              </a:rPr>
              <a:t>26 June 2015</a:t>
            </a:r>
          </a:p>
          <a:p>
            <a:pPr algn="l" rtl="0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292080" y="116632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</a:t>
            </a:r>
            <a:r>
              <a:rPr lang="en-US" sz="3600" dirty="0">
                <a:solidFill>
                  <a:schemeClr val="tx2"/>
                </a:solidFill>
              </a:rPr>
              <a:t>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650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l" rtl="0">
                  <a:buNone/>
                </a:pPr>
                <a:r>
                  <a:rPr lang="en-US" sz="3600" dirty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ctr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45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Red Queen hypothesis</a:t>
            </a:r>
            <a:r>
              <a:rPr lang="en-US" sz="2400" b="0" dirty="0" smtClean="0"/>
              <a:t> 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</a:t>
            </a:r>
            <a:r>
              <a:rPr lang="en-US" sz="2400" i="1" dirty="0" smtClean="0"/>
              <a:t>takes all the running you can do, </a:t>
            </a:r>
            <a:r>
              <a:rPr lang="en-US" sz="2400" i="1" dirty="0" smtClean="0"/>
              <a:t>to </a:t>
            </a:r>
            <a:r>
              <a:rPr lang="en-US" sz="2400" i="1" dirty="0" smtClean="0"/>
              <a:t>keep in the same place</a:t>
            </a:r>
            <a:r>
              <a:rPr lang="en-US" sz="2400" i="1" dirty="0" smtClean="0"/>
              <a:t>.</a:t>
            </a:r>
            <a:r>
              <a:rPr lang="en-US" sz="2400" b="0" dirty="0" smtClean="0"/>
              <a:t> </a:t>
            </a:r>
            <a:endParaRPr lang="en-US" sz="2400" b="0" dirty="0" smtClean="0"/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32" y="116632"/>
            <a:ext cx="4265716" cy="307777"/>
            <a:chOff x="3126973" y="6309320"/>
            <a:chExt cx="426571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</a:t>
              </a:r>
              <a:r>
                <a:rPr lang="en-GB" sz="1400" dirty="0" smtClean="0"/>
                <a:t>github.com/yoavram/proevolutionsimulation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</a:t>
            </a:r>
            <a:r>
              <a:rPr lang="en-US" dirty="0" smtClean="0"/>
              <a:t>of </a:t>
            </a:r>
            <a:r>
              <a:rPr lang="en-US" dirty="0" smtClean="0"/>
              <a:t>stress-induced </a:t>
            </a:r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02234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Consequences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1925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algn="ctr" rtl="0"/>
            <a:endParaRPr lang="en-US" sz="3200" dirty="0"/>
          </a:p>
          <a:p>
            <a:pPr marL="0" indent="0" algn="ctr" rtl="0">
              <a:buNone/>
            </a:pPr>
            <a:r>
              <a:rPr lang="en-US" sz="3200" b="1" dirty="0" smtClean="0"/>
              <a:t>How does </a:t>
            </a:r>
            <a:r>
              <a:rPr lang="en-US" b="1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b="1" dirty="0" smtClean="0"/>
              <a:t>affect </a:t>
            </a:r>
            <a:r>
              <a:rPr lang="en-US" sz="3200" b="1" dirty="0" smtClean="0"/>
              <a:t>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dirty="0" smtClean="0"/>
              <a:t>If </a:t>
            </a:r>
            <a:r>
              <a:rPr lang="en-US" sz="2800" dirty="0" smtClean="0"/>
              <a:t>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77795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391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7058706" y="-2702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b="1" dirty="0" smtClean="0"/>
              <a:t>Criteria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b="1" dirty="0" smtClean="0"/>
              <a:t>Wings and bones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b="1" dirty="0" smtClean="0"/>
              <a:t>New metabolic pathway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b="1" dirty="0" smtClean="0"/>
              <a:t>Adaptation to high UV </a:t>
            </a:r>
            <a:r>
              <a:rPr lang="en-US" sz="2300" dirty="0"/>
              <a:t>(Haldane 1932, p. </a:t>
            </a:r>
            <a:r>
              <a:rPr lang="en-US" sz="2300" dirty="0" smtClean="0"/>
              <a:t>175)</a:t>
            </a:r>
            <a:endParaRPr lang="en-US" dirty="0" smtClean="0"/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lvl="1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94217" y="4077072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</a:t>
            </a:r>
            <a:r>
              <a:rPr lang="en-US" dirty="0" smtClean="0"/>
              <a:t>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Deterministic model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l" defTabSz="908834" rtl="0">
              <a:buNone/>
              <a:defRPr/>
            </a:pPr>
            <a:r>
              <a:rPr lang="en-US" b="0" dirty="0" smtClean="0"/>
              <a:t>The adaptation process is composed of </a:t>
            </a:r>
          </a:p>
          <a:p>
            <a:pPr marL="800100" indent="-457200" algn="l" defTabSz="908834" rtl="0">
              <a:defRPr/>
            </a:pPr>
            <a:r>
              <a:rPr lang="en-US" dirty="0" smtClean="0"/>
              <a:t>Waiting for double mutant</a:t>
            </a:r>
          </a:p>
          <a:p>
            <a:pPr marL="800100" indent="-457200" algn="l" defTabSz="908834" rtl="0">
              <a:defRPr/>
            </a:pPr>
            <a:r>
              <a:rPr lang="en-US" b="0" dirty="0" smtClean="0"/>
              <a:t>Fixation / extinction of double mutant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621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</a:t>
                </a:r>
                <a:r>
                  <a:rPr lang="en-US" i="1" dirty="0"/>
                  <a:t>q</a:t>
                </a:r>
                <a:r>
                  <a:rPr lang="en-US" dirty="0"/>
                  <a:t> that a </a:t>
                </a:r>
                <a:r>
                  <a:rPr lang="en-US" dirty="0" smtClean="0"/>
                  <a:t>random offspring </a:t>
                </a:r>
                <a:r>
                  <a:rPr lang="en-US" dirty="0"/>
                  <a:t>is a double mutant, given there are no double mutants in the current generation</a:t>
                </a:r>
                <a:r>
                  <a:rPr lang="en-US" dirty="0" smtClean="0"/>
                  <a:t>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 b="0" i="0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r>
                        <a:rPr lang="en-US" i="1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372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fixation probability of the double mutant (based on branching processes):</a:t>
                </a:r>
              </a:p>
              <a:p>
                <a:pPr indent="0" algn="l" defTabSz="908834" rtl="0">
                  <a:buNone/>
                  <a:defRPr/>
                </a:pP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𝑠𝐻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830" b="-12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5660504" y="66777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7909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that one or more double</a:t>
                </a: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mutants appear in the next generation</a:t>
                </a:r>
                <a:r>
                  <a:rPr lang="en-US" dirty="0" smtClean="0"/>
                  <a:t>:</a:t>
                </a: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This waiting time follows a geometric distribution with </a:t>
                </a:r>
                <a:r>
                  <a:rPr lang="en-US" dirty="0" smtClean="0"/>
                  <a:t>rate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𝜈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which is the adaptation rate.</a:t>
                </a:r>
                <a:endParaRPr lang="en-US" dirty="0"/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504" r="-1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4674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normal mutation (NM):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</a:t>
                </a:r>
                <a:r>
                  <a:rPr lang="en-US" sz="2800" dirty="0"/>
                  <a:t>with high mutation (CM):</a:t>
                </a:r>
                <a:endParaRPr lang="en-US" sz="2800" dirty="0"/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b="0" dirty="0"/>
                  <a:t>The rate of adaptation </a:t>
                </a:r>
                <a:r>
                  <a:rPr lang="en-US" sz="2800" dirty="0"/>
                  <a:t>with </a:t>
                </a:r>
                <a:r>
                  <a:rPr lang="en-US" sz="2800" dirty="0" smtClean="0"/>
                  <a:t>stress-induced mutation (SIM)</a:t>
                </a:r>
                <a:r>
                  <a:rPr lang="en-US" sz="2800" b="0" dirty="0" smtClean="0"/>
                  <a:t>:</a:t>
                </a:r>
                <a:endParaRPr lang="en-US" sz="2800" b="0" dirty="0"/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561" r="-2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03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5664028" y="116632"/>
            <a:ext cx="3324048" cy="307777"/>
            <a:chOff x="3126973" y="6309320"/>
            <a:chExt cx="3324048" cy="307777"/>
          </a:xfrm>
        </p:grpSpPr>
        <p:pic>
          <p:nvPicPr>
            <p:cNvPr id="14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b="0" dirty="0" smtClean="0"/>
                  <a:t>level – </a:t>
                </a:r>
                <a:r>
                  <a:rPr lang="en-US" sz="2800" b="0" i="1" dirty="0" smtClean="0"/>
                  <a:t>the reduction principle</a:t>
                </a:r>
                <a:endParaRPr lang="en-US" sz="28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800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800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800" b="0" dirty="0" smtClean="0"/>
                  <a:t>Dawson 1999 </a:t>
                </a:r>
                <a:r>
                  <a:rPr lang="en-US" sz="2800" b="0" dirty="0" smtClean="0"/>
                  <a:t>– </a:t>
                </a:r>
                <a:r>
                  <a:rPr lang="en-US" sz="2800" b="0" i="1" dirty="0" smtClean="0"/>
                  <a:t>cost </a:t>
                </a:r>
                <a:r>
                  <a:rPr lang="en-US" sz="2800" b="0" i="1" dirty="0" smtClean="0"/>
                  <a:t>of </a:t>
                </a:r>
                <a:r>
                  <a:rPr lang="en-US" sz="2800" b="0" i="1" dirty="0" smtClean="0"/>
                  <a:t>fidelity</a:t>
                </a:r>
                <a:endParaRPr lang="en-US" sz="2800" b="0" i="1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800" b="0" dirty="0" smtClean="0"/>
                  <a:t>Lynch 2010 – </a:t>
                </a:r>
                <a:r>
                  <a:rPr lang="en-US" sz="2800" b="0" i="1" dirty="0" smtClean="0"/>
                  <a:t>drift </a:t>
                </a:r>
                <a:r>
                  <a:rPr lang="en-US" sz="2800" b="0" i="1" dirty="0" smtClean="0"/>
                  <a:t>barrier </a:t>
                </a:r>
                <a:r>
                  <a:rPr lang="en-US" sz="2800" b="0" i="1" dirty="0" smtClean="0"/>
                  <a:t>hypothesis</a:t>
                </a:r>
                <a:endParaRPr lang="en-US" sz="28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r="-222" b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dirty="0" smtClean="0"/>
              <a:t>Ram &amp; Hadany, PRSB 2014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</a:t>
            </a:r>
            <a:r>
              <a:rPr lang="en-US" dirty="0" smtClean="0"/>
              <a:t>selection</a:t>
            </a:r>
          </a:p>
          <a:p>
            <a:pPr marL="800100" lvl="1" indent="-342900" algn="l" rtl="0"/>
            <a:r>
              <a:rPr lang="en-US" dirty="0" smtClean="0"/>
              <a:t>In constant and changing </a:t>
            </a:r>
            <a:r>
              <a:rPr lang="en-US" dirty="0" smtClean="0"/>
              <a:t>environments</a:t>
            </a:r>
          </a:p>
          <a:p>
            <a:pPr marL="457200" lvl="1" indent="0" rtl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		Ram &amp; Hadany, Evolution 2012</a:t>
            </a:r>
            <a:endParaRPr lang="en-US" sz="2200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82" y="3537112"/>
            <a:ext cx="3402958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484784"/>
            <a:ext cx="4536504" cy="2985433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pPr algn="l" rtl="0"/>
            <a:r>
              <a:rPr lang="en-US" sz="2800" dirty="0" err="1" smtClean="0"/>
              <a:t>Lilach</a:t>
            </a:r>
            <a:r>
              <a:rPr lang="en-US" sz="2800" dirty="0" smtClean="0"/>
              <a:t> Hadany</a:t>
            </a:r>
          </a:p>
          <a:p>
            <a:pPr algn="l" rtl="0"/>
            <a:r>
              <a:rPr lang="en-US" sz="2000" dirty="0"/>
              <a:t>Uri </a:t>
            </a:r>
            <a:r>
              <a:rPr lang="en-US" sz="2000" dirty="0" err="1" smtClean="0"/>
              <a:t>Obolski</a:t>
            </a:r>
            <a:endParaRPr lang="en-US" sz="2000" dirty="0" smtClean="0"/>
          </a:p>
          <a:p>
            <a:r>
              <a:rPr lang="en-US" sz="2000" dirty="0" err="1" smtClean="0"/>
              <a:t>Eynat</a:t>
            </a:r>
            <a:r>
              <a:rPr lang="en-US" sz="2000" dirty="0" smtClean="0"/>
              <a:t> </a:t>
            </a:r>
            <a:r>
              <a:rPr lang="en-US" sz="2000" dirty="0" err="1" smtClean="0"/>
              <a:t>Dellus</a:t>
            </a:r>
            <a:r>
              <a:rPr lang="en-US" sz="2000" dirty="0" smtClean="0"/>
              <a:t>-Gur</a:t>
            </a:r>
          </a:p>
          <a:p>
            <a:pPr algn="l" rtl="0"/>
            <a:r>
              <a:rPr lang="en-US" sz="2000" dirty="0" smtClean="0"/>
              <a:t>Ariel </a:t>
            </a:r>
            <a:r>
              <a:rPr lang="en-US" sz="2000" dirty="0" err="1"/>
              <a:t>Guiejman</a:t>
            </a:r>
            <a:endParaRPr lang="en-US" sz="2000" dirty="0"/>
          </a:p>
          <a:p>
            <a:pPr algn="l" rtl="0"/>
            <a:r>
              <a:rPr lang="en-US" sz="2000" dirty="0" err="1" smtClean="0"/>
              <a:t>Eyal</a:t>
            </a:r>
            <a:r>
              <a:rPr lang="en-US" sz="2000" dirty="0" smtClean="0"/>
              <a:t> </a:t>
            </a:r>
            <a:r>
              <a:rPr lang="en-US" sz="2000" dirty="0"/>
              <a:t>Zinger</a:t>
            </a:r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  <a:p>
            <a:pPr algn="l" rtl="0"/>
            <a:endParaRPr lang="en-US" sz="2000" dirty="0" smtClean="0"/>
          </a:p>
          <a:p>
            <a:pPr algn="l" rtl="0"/>
            <a:r>
              <a:rPr lang="en-US" sz="2000" dirty="0" smtClean="0"/>
              <a:t>Marine </a:t>
            </a:r>
            <a:r>
              <a:rPr lang="en-US" sz="2000" dirty="0" err="1" smtClean="0"/>
              <a:t>Veits</a:t>
            </a:r>
            <a:r>
              <a:rPr lang="en-US" sz="2000" dirty="0" smtClean="0"/>
              <a:t>           </a:t>
            </a:r>
          </a:p>
          <a:p>
            <a:pPr algn="l" rtl="0"/>
            <a:r>
              <a:rPr lang="en-US" sz="2000" dirty="0" err="1" smtClean="0"/>
              <a:t>Itzhak</a:t>
            </a:r>
            <a:r>
              <a:rPr lang="en-US" sz="2000" dirty="0" smtClean="0"/>
              <a:t> </a:t>
            </a:r>
            <a:r>
              <a:rPr lang="en-US" sz="2000" dirty="0" err="1" smtClean="0"/>
              <a:t>Khait</a:t>
            </a:r>
            <a:endParaRPr lang="en-US" sz="2000" dirty="0" smtClean="0"/>
          </a:p>
          <a:p>
            <a:pPr algn="l" rtl="0"/>
            <a:r>
              <a:rPr lang="en-US" sz="2000" dirty="0" err="1" smtClean="0"/>
              <a:t>Ohad</a:t>
            </a:r>
            <a:r>
              <a:rPr lang="en-US" sz="2000" dirty="0" smtClean="0"/>
              <a:t> Lewin-Epstein </a:t>
            </a:r>
          </a:p>
          <a:p>
            <a:pPr algn="l" rtl="0"/>
            <a:r>
              <a:rPr lang="en-US" sz="2000" dirty="0" smtClean="0"/>
              <a:t>Ilia </a:t>
            </a:r>
            <a:r>
              <a:rPr lang="en-US" sz="2000" dirty="0" err="1" smtClean="0"/>
              <a:t>Raysin</a:t>
            </a:r>
            <a:endParaRPr lang="en-US" sz="2000" dirty="0" smtClean="0"/>
          </a:p>
          <a:p>
            <a:pPr algn="l" rtl="0"/>
            <a:endParaRPr lang="en-US" sz="2400" dirty="0" smtClean="0"/>
          </a:p>
          <a:p>
            <a:pPr algn="l" rtl="0"/>
            <a:endParaRPr lang="en-US" dirty="0" smtClean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67544" y="2909262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48" y="5950691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00" y="5674568"/>
            <a:ext cx="1117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5461541" y="4709537"/>
            <a:ext cx="3482999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3528" y="4349422"/>
            <a:ext cx="5002971" cy="1815882"/>
            <a:chOff x="323528" y="5287813"/>
            <a:chExt cx="5002971" cy="1815882"/>
          </a:xfrm>
        </p:grpSpPr>
        <p:grpSp>
          <p:nvGrpSpPr>
            <p:cNvPr id="13" name="Group 12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14" name="Picture 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/>
                  <a:t>yoav@yoavram.com</a:t>
                </a:r>
              </a:p>
              <a:p>
                <a:pPr algn="l" rtl="0"/>
                <a:r>
                  <a:rPr lang="en-US" sz="2800" b="1" dirty="0" smtClean="0"/>
                  <a:t>@</a:t>
                </a:r>
                <a:r>
                  <a:rPr lang="en-US" sz="2800" b="1" dirty="0" err="1" smtClean="0"/>
                  <a:t>yoavram</a:t>
                </a:r>
                <a:endParaRPr lang="en-US" sz="2800" b="1" dirty="0" smtClean="0"/>
              </a:p>
              <a:p>
                <a:pPr algn="l" rtl="0"/>
                <a:r>
                  <a:rPr lang="en-US" sz="2800" b="1" dirty="0" smtClean="0"/>
                  <a:t>github.com/</a:t>
                </a:r>
                <a:r>
                  <a:rPr lang="en-US" sz="2800" b="1" dirty="0" err="1" smtClean="0"/>
                  <a:t>yoavram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www.yoavram.com</a:t>
                </a:r>
                <a:endParaRPr lang="he-IL" sz="28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latin typeface="github-octicons" panose="02000503000000000000" pitchFamily="2" charset="0"/>
                </a:rPr>
                <a:t>a</a:t>
              </a:r>
              <a:endParaRPr lang="he-IL" sz="2400" dirty="0">
                <a:latin typeface="github-octicons" panose="02000503000000000000" pitchFamily="2" charset="0"/>
              </a:endParaRPr>
            </a:p>
          </p:txBody>
        </p:sp>
      </p:grp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018" y="2314848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65850" y="2420888"/>
            <a:ext cx="147816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6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6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80" y="548680"/>
            <a:ext cx="1400932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0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7334882" y="6492742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  <a:endParaRPr lang="en-US" sz="36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dirty="0"/>
              <a:t>Mutation rate in 69 natural populations of E. </a:t>
            </a:r>
            <a:r>
              <a:rPr lang="en-US" sz="2400" dirty="0"/>
              <a:t>coli 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</a:t>
            </a:r>
            <a:r>
              <a:rPr lang="en-US" sz="1400" b="0" dirty="0" smtClean="0"/>
              <a:t>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b="53099"/>
          <a:stretch/>
        </p:blipFill>
        <p:spPr bwMode="auto">
          <a:xfrm>
            <a:off x="108000" y="1846800"/>
            <a:ext cx="8179200" cy="447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7624" y="5157192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99695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4128" y="2031230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1502</Words>
  <Application>Microsoft Office PowerPoint</Application>
  <PresentationFormat>On-screen Show (4:3)</PresentationFormat>
  <Paragraphs>333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The Population  Genetics of  Stress-Induced  Mutagenesis</vt:lpstr>
      <vt:lpstr>Variability in mutation rates</vt:lpstr>
      <vt:lpstr>Evolution in a static environment</vt:lpstr>
      <vt:lpstr>Mutation rate in static environments</vt:lpstr>
      <vt:lpstr>Non-adaptive hypotheses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Evidence</vt:lpstr>
      <vt:lpstr>Evolution of stress-induced mutation</vt:lpstr>
      <vt:lpstr>Static environment</vt:lpstr>
      <vt:lpstr>PowerPoint Presentation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 stress-induced mutagenesis</vt:lpstr>
      <vt:lpstr>Adaptive peak shifts</vt:lpstr>
      <vt:lpstr>Examples</vt:lpstr>
      <vt:lpstr>Simple landscape </vt:lpstr>
      <vt:lpstr>Rugged landscape</vt:lpstr>
      <vt:lpstr>SIM &amp; rugged landscapes</vt:lpstr>
      <vt:lpstr>Deterministic model</vt:lpstr>
      <vt:lpstr>Deterministic model</vt:lpstr>
      <vt:lpstr>Deterministic model</vt:lpstr>
      <vt:lpstr>Deterministic model</vt:lpstr>
      <vt:lpstr>Deterministic model</vt:lpstr>
      <vt:lpstr>Deterministic results</vt:lpstr>
      <vt:lpstr>Stochastic model</vt:lpstr>
      <vt:lpstr>Adaptation rate</vt:lpstr>
      <vt:lpstr>SIM Breaks the adaptability-adaptedness trade-off</vt:lpstr>
      <vt:lpstr>Conclusion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32</cp:revision>
  <dcterms:created xsi:type="dcterms:W3CDTF">2013-10-16T06:44:56Z</dcterms:created>
  <dcterms:modified xsi:type="dcterms:W3CDTF">2015-06-11T15:23:43Z</dcterms:modified>
</cp:coreProperties>
</file>